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8" r:id="rId4"/>
    <p:sldId id="261" r:id="rId5"/>
    <p:sldId id="262" r:id="rId6"/>
    <p:sldId id="267" r:id="rId7"/>
    <p:sldId id="258" r:id="rId8"/>
    <p:sldId id="256" r:id="rId9"/>
    <p:sldId id="264" r:id="rId10"/>
    <p:sldId id="275" r:id="rId11"/>
    <p:sldId id="259" r:id="rId12"/>
    <p:sldId id="265" r:id="rId13"/>
    <p:sldId id="27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632523"/>
    <a:srgbClr val="740074"/>
    <a:srgbClr val="800080"/>
    <a:srgbClr val="680068"/>
    <a:srgbClr val="FF47FF"/>
    <a:srgbClr val="FFA7FF"/>
    <a:srgbClr val="6600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7/13/2009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457200" y="1815026"/>
            <a:ext cx="7315200" cy="533400"/>
            <a:chOff x="457200" y="838200"/>
            <a:chExt cx="7315200" cy="533400"/>
          </a:xfrm>
        </p:grpSpPr>
        <p:grpSp>
          <p:nvGrpSpPr>
            <p:cNvPr id="3" name="Group 18"/>
            <p:cNvGrpSpPr/>
            <p:nvPr/>
          </p:nvGrpSpPr>
          <p:grpSpPr>
            <a:xfrm>
              <a:off x="457200" y="838200"/>
              <a:ext cx="7315200" cy="533400"/>
              <a:chOff x="457200" y="838200"/>
              <a:chExt cx="73152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200" y="838200"/>
                <a:ext cx="7315200" cy="533400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20193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11049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7625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38481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9337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56769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13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866900" y="902525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675 BC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8875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575 BC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07675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475 BC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4600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375 BC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8600" y="4114214"/>
            <a:ext cx="12954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Isaiah’s Prophecy 725 BC?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rot="16200000" flipV="1">
            <a:off x="-178041" y="3059873"/>
            <a:ext cx="1689586" cy="4190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34138" y="2896405"/>
            <a:ext cx="1102425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Cyrus’ Decree</a:t>
            </a:r>
          </a:p>
          <a:p>
            <a:pPr algn="ctr"/>
            <a:r>
              <a:rPr lang="en-US" sz="1600" dirty="0" smtClean="0">
                <a:latin typeface="Magneto" pitchFamily="82" charset="0"/>
              </a:rPr>
              <a:t>538 BC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704625" y="2424628"/>
            <a:ext cx="2145950" cy="47661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56633" y="4104319"/>
            <a:ext cx="1524000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Remnant Returns</a:t>
            </a:r>
          </a:p>
          <a:p>
            <a:pPr algn="ctr"/>
            <a:r>
              <a:rPr lang="en-US" sz="1600" dirty="0" smtClean="0">
                <a:latin typeface="Magneto" pitchFamily="82" charset="0"/>
              </a:rPr>
              <a:t>537 BC</a:t>
            </a:r>
          </a:p>
        </p:txBody>
      </p:sp>
      <p:cxnSp>
        <p:nvCxnSpPr>
          <p:cNvPr id="37" name="Straight Arrow Connector 36"/>
          <p:cNvCxnSpPr>
            <a:stCxn id="46" idx="0"/>
          </p:cNvCxnSpPr>
          <p:nvPr/>
        </p:nvCxnSpPr>
        <p:spPr>
          <a:xfrm rot="5400000" flipH="1" flipV="1">
            <a:off x="2318046" y="2538988"/>
            <a:ext cx="1665919" cy="14647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49131" y="2906889"/>
            <a:ext cx="136313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Temple Dedication 515 BC</a:t>
            </a:r>
          </a:p>
        </p:txBody>
      </p:sp>
      <p:cxnSp>
        <p:nvCxnSpPr>
          <p:cNvPr id="51" name="Straight Arrow Connector 50"/>
          <p:cNvCxnSpPr>
            <a:stCxn id="40" idx="0"/>
          </p:cNvCxnSpPr>
          <p:nvPr/>
        </p:nvCxnSpPr>
        <p:spPr>
          <a:xfrm rot="16200000" flipV="1">
            <a:off x="4087284" y="2663473"/>
            <a:ext cx="468489" cy="1834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1372" y="4104317"/>
            <a:ext cx="173082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Ezra comes from Babylon</a:t>
            </a:r>
          </a:p>
          <a:p>
            <a:pPr algn="ctr"/>
            <a:r>
              <a:rPr lang="en-US" sz="1600" dirty="0" smtClean="0">
                <a:latin typeface="Magneto" pitchFamily="82" charset="0"/>
              </a:rPr>
              <a:t>458BC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5400000" flipH="1" flipV="1">
            <a:off x="4438550" y="3148796"/>
            <a:ext cx="1703411" cy="2398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Timeline of Ezra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94842" y="688621"/>
            <a:ext cx="213360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Daniel’s 70 7’s prophecy 539 BC</a:t>
            </a:r>
          </a:p>
        </p:txBody>
      </p:sp>
      <p:cxnSp>
        <p:nvCxnSpPr>
          <p:cNvPr id="75" name="Straight Arrow Connector 74"/>
          <p:cNvCxnSpPr>
            <a:stCxn id="73" idx="2"/>
          </p:cNvCxnSpPr>
          <p:nvPr/>
        </p:nvCxnSpPr>
        <p:spPr>
          <a:xfrm rot="16200000" flipH="1">
            <a:off x="3405296" y="1429743"/>
            <a:ext cx="476382" cy="1636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 tmFilter="0,0; .5, 0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 animBg="1"/>
      <p:bldP spid="31" grpId="1" animBg="1"/>
      <p:bldP spid="46" grpId="0" animBg="1"/>
      <p:bldP spid="46" grpId="1" animBg="1"/>
      <p:bldP spid="40" grpId="0" animBg="1"/>
      <p:bldP spid="40" grpId="1" animBg="1"/>
      <p:bldP spid="52" grpId="0" animBg="1"/>
      <p:bldP spid="52" grpId="1" animBg="1"/>
      <p:bldP spid="73" grpId="0" animBg="1"/>
      <p:bldP spid="7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457200" y="1815026"/>
            <a:ext cx="7315200" cy="533400"/>
            <a:chOff x="457200" y="838200"/>
            <a:chExt cx="7315200" cy="533400"/>
          </a:xfrm>
        </p:grpSpPr>
        <p:grpSp>
          <p:nvGrpSpPr>
            <p:cNvPr id="3" name="Group 18"/>
            <p:cNvGrpSpPr/>
            <p:nvPr/>
          </p:nvGrpSpPr>
          <p:grpSpPr>
            <a:xfrm>
              <a:off x="457200" y="838200"/>
              <a:ext cx="7315200" cy="533400"/>
              <a:chOff x="457200" y="838200"/>
              <a:chExt cx="73152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200" y="838200"/>
                <a:ext cx="7315200" cy="533400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20193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11049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7625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38481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9337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56769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13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866900" y="902525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530 BC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8875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500 BC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07675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470 BC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4600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440 BC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8600" y="4114214"/>
            <a:ext cx="12954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Cyrus’ Decree 538 BC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rot="5400000" flipH="1" flipV="1">
            <a:off x="29220" y="3262902"/>
            <a:ext cx="1698392" cy="42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13161" y="2896405"/>
            <a:ext cx="1233329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Remnant Returns 537 BC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891822" y="2494845"/>
            <a:ext cx="451556" cy="3386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56633" y="4104319"/>
            <a:ext cx="15240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Opposition</a:t>
            </a:r>
          </a:p>
          <a:p>
            <a:pPr algn="ctr"/>
            <a:r>
              <a:rPr lang="en-US" sz="1600" dirty="0" smtClean="0">
                <a:latin typeface="Magneto" pitchFamily="82" charset="0"/>
              </a:rPr>
              <a:t>Stops Work</a:t>
            </a:r>
          </a:p>
          <a:p>
            <a:pPr algn="ctr"/>
            <a:r>
              <a:rPr lang="en-US" sz="1600" dirty="0" smtClean="0">
                <a:latin typeface="Magneto" pitchFamily="82" charset="0"/>
              </a:rPr>
              <a:t>535 BC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1032934" y="2477911"/>
            <a:ext cx="474133" cy="3499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39607" y="2906889"/>
            <a:ext cx="136313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Work Resumed 520 BC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16200000" flipV="1">
            <a:off x="2009424" y="2427112"/>
            <a:ext cx="485421" cy="4628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35050" y="4104317"/>
            <a:ext cx="137240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Temple Dedication 515 BC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16200000" flipV="1">
            <a:off x="2280358" y="2427109"/>
            <a:ext cx="508000" cy="4628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Timeline of Ezra</a:t>
            </a:r>
          </a:p>
        </p:txBody>
      </p:sp>
      <p:cxnSp>
        <p:nvCxnSpPr>
          <p:cNvPr id="38" name="Straight Connector 37"/>
          <p:cNvCxnSpPr>
            <a:stCxn id="46" idx="0"/>
          </p:cNvCxnSpPr>
          <p:nvPr/>
        </p:nvCxnSpPr>
        <p:spPr>
          <a:xfrm rot="16200000" flipV="1">
            <a:off x="2086624" y="3772310"/>
            <a:ext cx="367697" cy="296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1890888" y="3787420"/>
            <a:ext cx="383823" cy="2822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3527777" y="3753555"/>
            <a:ext cx="349956" cy="3386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90241" y="2912532"/>
            <a:ext cx="161713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Ezra Comes w/ 2</a:t>
            </a:r>
            <a:r>
              <a:rPr lang="en-US" sz="1600" baseline="30000" dirty="0" smtClean="0">
                <a:latin typeface="Magneto" pitchFamily="82" charset="0"/>
              </a:rPr>
              <a:t>nd</a:t>
            </a:r>
            <a:r>
              <a:rPr lang="en-US" sz="1600" dirty="0" smtClean="0">
                <a:latin typeface="Magneto" pitchFamily="82" charset="0"/>
              </a:rPr>
              <a:t> Group 458 BC</a:t>
            </a:r>
          </a:p>
        </p:txBody>
      </p:sp>
      <p:cxnSp>
        <p:nvCxnSpPr>
          <p:cNvPr id="57" name="Straight Arrow Connector 56"/>
          <p:cNvCxnSpPr>
            <a:stCxn id="55" idx="0"/>
          </p:cNvCxnSpPr>
          <p:nvPr/>
        </p:nvCxnSpPr>
        <p:spPr>
          <a:xfrm rot="5400000" flipH="1" flipV="1">
            <a:off x="5155494" y="1881716"/>
            <a:ext cx="474132" cy="15875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819552" y="4109960"/>
            <a:ext cx="137240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Nehemiah Comes </a:t>
            </a:r>
          </a:p>
          <a:p>
            <a:pPr algn="ctr"/>
            <a:r>
              <a:rPr lang="en-US" sz="1600" dirty="0" smtClean="0">
                <a:latin typeface="Magneto" pitchFamily="82" charset="0"/>
              </a:rPr>
              <a:t>445 BC</a:t>
            </a:r>
          </a:p>
        </p:txBody>
      </p:sp>
      <p:cxnSp>
        <p:nvCxnSpPr>
          <p:cNvPr id="60" name="Straight Arrow Connector 59"/>
          <p:cNvCxnSpPr>
            <a:stCxn id="58" idx="0"/>
          </p:cNvCxnSpPr>
          <p:nvPr/>
        </p:nvCxnSpPr>
        <p:spPr>
          <a:xfrm rot="5400000" flipH="1" flipV="1">
            <a:off x="5264253" y="2668614"/>
            <a:ext cx="1682849" cy="11998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21480" y="1241112"/>
            <a:ext cx="2122311" cy="338554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6325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Darius 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910954" y="1066740"/>
            <a:ext cx="2269030" cy="685924"/>
            <a:chOff x="5910954" y="1066740"/>
            <a:chExt cx="2269030" cy="685924"/>
          </a:xfrm>
        </p:grpSpPr>
        <p:sp>
          <p:nvSpPr>
            <p:cNvPr id="67" name="Right Arrow 66"/>
            <p:cNvSpPr/>
            <p:nvPr/>
          </p:nvSpPr>
          <p:spPr>
            <a:xfrm>
              <a:off x="5935054" y="1066740"/>
              <a:ext cx="2244930" cy="685924"/>
            </a:xfrm>
            <a:prstGeom prst="rightArrow">
              <a:avLst/>
            </a:prstGeom>
            <a:solidFill>
              <a:srgbClr val="FFFFFF">
                <a:alpha val="74902"/>
              </a:srgb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910954" y="1238809"/>
              <a:ext cx="2009559" cy="46822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accent2">
                      <a:lumMod val="50000"/>
                    </a:schemeClr>
                  </a:solidFill>
                  <a:latin typeface="Magneto" pitchFamily="82" charset="0"/>
                </a:rPr>
                <a:t>Artaxerxes</a:t>
              </a:r>
              <a:endPara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5829" y="1072961"/>
            <a:ext cx="1295772" cy="677331"/>
            <a:chOff x="75829" y="1072961"/>
            <a:chExt cx="1295772" cy="677331"/>
          </a:xfrm>
        </p:grpSpPr>
        <p:sp>
          <p:nvSpPr>
            <p:cNvPr id="70" name="Right Arrow 69"/>
            <p:cNvSpPr/>
            <p:nvPr/>
          </p:nvSpPr>
          <p:spPr>
            <a:xfrm rot="10800000">
              <a:off x="75829" y="1072961"/>
              <a:ext cx="1295772" cy="677331"/>
            </a:xfrm>
            <a:prstGeom prst="rightArrow">
              <a:avLst/>
            </a:prstGeom>
            <a:solidFill>
              <a:srgbClr val="FFFFFF">
                <a:alpha val="74902"/>
              </a:srgb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1000" y="1242298"/>
              <a:ext cx="914399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  <a:latin typeface="Magneto" pitchFamily="82" charset="0"/>
                </a:rPr>
                <a:t>Cyrus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867025" y="714375"/>
            <a:ext cx="2943225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agneto" pitchFamily="82" charset="0"/>
              </a:rPr>
              <a:t>Esther crowned, 483 BC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rot="16200000" flipH="1">
            <a:off x="4076702" y="1714498"/>
            <a:ext cx="228600" cy="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4097461" y="1133683"/>
            <a:ext cx="166272" cy="47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045663" y="1242295"/>
            <a:ext cx="1892294" cy="338554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Xerxes 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377537" y="1245466"/>
            <a:ext cx="546265" cy="336482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632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25344" y="712519"/>
            <a:ext cx="1537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agneto" pitchFamily="82" charset="0"/>
              </a:rPr>
              <a:t>Cambyses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II</a:t>
            </a:r>
          </a:p>
        </p:txBody>
      </p:sp>
      <p:cxnSp>
        <p:nvCxnSpPr>
          <p:cNvPr id="68" name="Straight Arrow Connector 67"/>
          <p:cNvCxnSpPr>
            <a:stCxn id="61" idx="2"/>
          </p:cNvCxnSpPr>
          <p:nvPr/>
        </p:nvCxnSpPr>
        <p:spPr>
          <a:xfrm rot="16200000" flipH="1">
            <a:off x="1423613" y="1221732"/>
            <a:ext cx="368028" cy="267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1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1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6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1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6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1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6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15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65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 tmFilter="0,0; .5, 0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1" grpId="0" animBg="1"/>
      <p:bldP spid="31" grpId="1" animBg="1"/>
      <p:bldP spid="46" grpId="0" animBg="1"/>
      <p:bldP spid="46" grpId="1" animBg="1"/>
      <p:bldP spid="40" grpId="0" animBg="1"/>
      <p:bldP spid="40" grpId="1" animBg="1"/>
      <p:bldP spid="52" grpId="0" animBg="1"/>
      <p:bldP spid="52" grpId="1" animBg="1"/>
      <p:bldP spid="72" grpId="0"/>
      <p:bldP spid="55" grpId="0" animBg="1"/>
      <p:bldP spid="55" grpId="1" animBg="1"/>
      <p:bldP spid="58" grpId="0" animBg="1"/>
      <p:bldP spid="58" grpId="1" animBg="1"/>
      <p:bldP spid="64" grpId="0" animBg="1"/>
      <p:bldP spid="64" grpId="1" animBg="1"/>
      <p:bldP spid="77" grpId="0" animBg="1"/>
      <p:bldP spid="77" grpId="1" animBg="1"/>
      <p:bldP spid="65" grpId="0" animBg="1"/>
      <p:bldP spid="65" grpId="1" animBg="1"/>
      <p:bldP spid="59" grpId="0" animBg="1"/>
      <p:bldP spid="59" grpId="1" animBg="1"/>
      <p:bldP spid="61" grpId="0"/>
      <p:bldP spid="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"For who has despised the day of small 	things?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For these seven rejoice to see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The plumb line in the hand of </a:t>
            </a:r>
            <a:r>
              <a:rPr lang="en-US" sz="2800" i="1" dirty="0" err="1" smtClean="0">
                <a:solidFill>
                  <a:schemeClr val="bg1"/>
                </a:solidFill>
                <a:latin typeface="+mj-lt"/>
              </a:rPr>
              <a:t>Zerubbabel</a:t>
            </a:r>
            <a:endParaRPr lang="en-US" sz="2800" i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They are the eyes of the </a:t>
            </a:r>
            <a:r>
              <a:rPr lang="en-US" sz="28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,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Which scan to and fro throughout the whole earth." </a:t>
            </a:r>
            <a:endParaRPr lang="en-US" sz="28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Zechariah 9.10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aseline="30000" dirty="0" smtClean="0">
                <a:latin typeface="+mj-lt"/>
              </a:rPr>
              <a:t>5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smtClean="0">
                <a:solidFill>
                  <a:schemeClr val="bg1"/>
                </a:solidFill>
                <a:latin typeface="+mj-lt"/>
              </a:rPr>
              <a:t>Now therefore, thus says the </a:t>
            </a:r>
            <a:r>
              <a:rPr lang="en-US" sz="2500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500" dirty="0" smtClean="0">
                <a:solidFill>
                  <a:schemeClr val="bg1"/>
                </a:solidFill>
                <a:latin typeface="+mj-lt"/>
              </a:rPr>
              <a:t> of hosts: "Consider your ways!</a:t>
            </a:r>
          </a:p>
          <a:p>
            <a:r>
              <a:rPr lang="en-US" sz="2500" baseline="30000" dirty="0" smtClean="0">
                <a:latin typeface="+mj-lt"/>
              </a:rPr>
              <a:t>6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i="1" dirty="0" smtClean="0">
                <a:solidFill>
                  <a:schemeClr val="bg1"/>
                </a:solidFill>
                <a:latin typeface="+mj-lt"/>
              </a:rPr>
              <a:t>"You have sown much, and bring in little;</a:t>
            </a:r>
            <a:endParaRPr lang="en-US" sz="25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500" i="1" dirty="0" smtClean="0">
                <a:solidFill>
                  <a:schemeClr val="bg1"/>
                </a:solidFill>
                <a:latin typeface="+mj-lt"/>
              </a:rPr>
              <a:t>You eat, but do not have enough;</a:t>
            </a:r>
            <a:endParaRPr lang="en-US" sz="25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500" i="1" dirty="0" smtClean="0">
                <a:solidFill>
                  <a:schemeClr val="bg1"/>
                </a:solidFill>
                <a:latin typeface="+mj-lt"/>
              </a:rPr>
              <a:t>You drink, but you are not filled with drink;</a:t>
            </a:r>
            <a:endParaRPr lang="en-US" sz="25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500" i="1" dirty="0" smtClean="0">
                <a:solidFill>
                  <a:schemeClr val="bg1"/>
                </a:solidFill>
                <a:latin typeface="+mj-lt"/>
              </a:rPr>
              <a:t>You clothe yourselves, but no one is warm;</a:t>
            </a:r>
            <a:endParaRPr lang="en-US" sz="25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500" i="1" dirty="0" smtClean="0">
                <a:solidFill>
                  <a:schemeClr val="bg1"/>
                </a:solidFill>
                <a:latin typeface="+mj-lt"/>
              </a:rPr>
              <a:t>And he who earns wages,</a:t>
            </a:r>
            <a:endParaRPr lang="en-US" sz="25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500" i="1" dirty="0" smtClean="0">
                <a:solidFill>
                  <a:schemeClr val="bg1"/>
                </a:solidFill>
                <a:latin typeface="+mj-lt"/>
              </a:rPr>
              <a:t>Earns wages to put into a bag with holes."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Haggai 1.5-6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900 mile journey</a:t>
            </a:r>
          </a:p>
        </p:txBody>
      </p:sp>
      <p:pic>
        <p:nvPicPr>
          <p:cNvPr id="5" name="Picture 4" descr="Persian Empire.bmp"/>
          <p:cNvPicPr>
            <a:picLocks noChangeAspect="1"/>
          </p:cNvPicPr>
          <p:nvPr/>
        </p:nvPicPr>
        <p:blipFill>
          <a:blip r:embed="rId2" cstate="print"/>
          <a:srcRect l="12987" t="24810" r="23377" b="7712"/>
          <a:stretch>
            <a:fillRect/>
          </a:stretch>
        </p:blipFill>
        <p:spPr>
          <a:xfrm>
            <a:off x="457200" y="838200"/>
            <a:ext cx="5867401" cy="419100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0" name="Group 9"/>
          <p:cNvGrpSpPr/>
          <p:nvPr/>
        </p:nvGrpSpPr>
        <p:grpSpPr>
          <a:xfrm>
            <a:off x="4724400" y="2709446"/>
            <a:ext cx="1219200" cy="414754"/>
            <a:chOff x="4038600" y="3505200"/>
            <a:chExt cx="1219200" cy="414754"/>
          </a:xfrm>
        </p:grpSpPr>
        <p:sp>
          <p:nvSpPr>
            <p:cNvPr id="6" name="Oval 5"/>
            <p:cNvSpPr/>
            <p:nvPr/>
          </p:nvSpPr>
          <p:spPr>
            <a:xfrm>
              <a:off x="4239904" y="3505200"/>
              <a:ext cx="76200" cy="76200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35814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9"/>
                  </a:solidFill>
                  <a:latin typeface="Magneto" pitchFamily="82" charset="0"/>
                </a:rPr>
                <a:t>Ecbatana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6132" y="3204385"/>
            <a:ext cx="1371600" cy="400050"/>
            <a:chOff x="2209800" y="3854450"/>
            <a:chExt cx="1371600" cy="400050"/>
          </a:xfrm>
        </p:grpSpPr>
        <p:sp>
          <p:nvSpPr>
            <p:cNvPr id="7" name="Oval 6"/>
            <p:cNvSpPr/>
            <p:nvPr/>
          </p:nvSpPr>
          <p:spPr>
            <a:xfrm>
              <a:off x="2527300" y="3854450"/>
              <a:ext cx="76200" cy="76200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9800" y="39159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9"/>
                  </a:solidFill>
                  <a:latin typeface="Magneto" pitchFamily="82" charset="0"/>
                </a:rPr>
                <a:t>Jerusalem</a:t>
              </a:r>
            </a:p>
          </p:txBody>
        </p:sp>
      </p:grpSp>
      <p:sp>
        <p:nvSpPr>
          <p:cNvPr id="15" name="Freeform 14"/>
          <p:cNvSpPr/>
          <p:nvPr/>
        </p:nvSpPr>
        <p:spPr>
          <a:xfrm>
            <a:off x="2553005" y="2421331"/>
            <a:ext cx="2399385" cy="811987"/>
          </a:xfrm>
          <a:custGeom>
            <a:avLst/>
            <a:gdLst>
              <a:gd name="connsiteX0" fmla="*/ 2399385 w 2399385"/>
              <a:gd name="connsiteY0" fmla="*/ 321869 h 811987"/>
              <a:gd name="connsiteX1" fmla="*/ 2267712 w 2399385"/>
              <a:gd name="connsiteY1" fmla="*/ 380391 h 811987"/>
              <a:gd name="connsiteX2" fmla="*/ 2084832 w 2399385"/>
              <a:gd name="connsiteY2" fmla="*/ 416967 h 811987"/>
              <a:gd name="connsiteX3" fmla="*/ 1975104 w 2399385"/>
              <a:gd name="connsiteY3" fmla="*/ 460858 h 811987"/>
              <a:gd name="connsiteX4" fmla="*/ 1887321 w 2399385"/>
              <a:gd name="connsiteY4" fmla="*/ 468173 h 811987"/>
              <a:gd name="connsiteX5" fmla="*/ 1814169 w 2399385"/>
              <a:gd name="connsiteY5" fmla="*/ 482803 h 811987"/>
              <a:gd name="connsiteX6" fmla="*/ 1682496 w 2399385"/>
              <a:gd name="connsiteY6" fmla="*/ 460858 h 811987"/>
              <a:gd name="connsiteX7" fmla="*/ 1580083 w 2399385"/>
              <a:gd name="connsiteY7" fmla="*/ 431597 h 811987"/>
              <a:gd name="connsiteX8" fmla="*/ 1536192 w 2399385"/>
              <a:gd name="connsiteY8" fmla="*/ 365760 h 811987"/>
              <a:gd name="connsiteX9" fmla="*/ 1492301 w 2399385"/>
              <a:gd name="connsiteY9" fmla="*/ 299923 h 811987"/>
              <a:gd name="connsiteX10" fmla="*/ 1448409 w 2399385"/>
              <a:gd name="connsiteY10" fmla="*/ 256032 h 811987"/>
              <a:gd name="connsiteX11" fmla="*/ 1360627 w 2399385"/>
              <a:gd name="connsiteY11" fmla="*/ 182880 h 811987"/>
              <a:gd name="connsiteX12" fmla="*/ 1272845 w 2399385"/>
              <a:gd name="connsiteY12" fmla="*/ 160935 h 811987"/>
              <a:gd name="connsiteX13" fmla="*/ 1236269 w 2399385"/>
              <a:gd name="connsiteY13" fmla="*/ 160935 h 811987"/>
              <a:gd name="connsiteX14" fmla="*/ 1155801 w 2399385"/>
              <a:gd name="connsiteY14" fmla="*/ 124359 h 811987"/>
              <a:gd name="connsiteX15" fmla="*/ 1038758 w 2399385"/>
              <a:gd name="connsiteY15" fmla="*/ 73152 h 811987"/>
              <a:gd name="connsiteX16" fmla="*/ 855878 w 2399385"/>
              <a:gd name="connsiteY16" fmla="*/ 0 h 811987"/>
              <a:gd name="connsiteX17" fmla="*/ 716889 w 2399385"/>
              <a:gd name="connsiteY17" fmla="*/ 65837 h 811987"/>
              <a:gd name="connsiteX18" fmla="*/ 475488 w 2399385"/>
              <a:gd name="connsiteY18" fmla="*/ 131674 h 811987"/>
              <a:gd name="connsiteX19" fmla="*/ 226771 w 2399385"/>
              <a:gd name="connsiteY19" fmla="*/ 197511 h 811987"/>
              <a:gd name="connsiteX20" fmla="*/ 168249 w 2399385"/>
              <a:gd name="connsiteY20" fmla="*/ 299923 h 811987"/>
              <a:gd name="connsiteX21" fmla="*/ 138989 w 2399385"/>
              <a:gd name="connsiteY21" fmla="*/ 402336 h 811987"/>
              <a:gd name="connsiteX22" fmla="*/ 131673 w 2399385"/>
              <a:gd name="connsiteY22" fmla="*/ 490119 h 811987"/>
              <a:gd name="connsiteX23" fmla="*/ 80467 w 2399385"/>
              <a:gd name="connsiteY23" fmla="*/ 541325 h 811987"/>
              <a:gd name="connsiteX24" fmla="*/ 73152 w 2399385"/>
              <a:gd name="connsiteY24" fmla="*/ 629107 h 811987"/>
              <a:gd name="connsiteX25" fmla="*/ 73152 w 2399385"/>
              <a:gd name="connsiteY25" fmla="*/ 672999 h 811987"/>
              <a:gd name="connsiteX26" fmla="*/ 58521 w 2399385"/>
              <a:gd name="connsiteY26" fmla="*/ 753466 h 811987"/>
              <a:gd name="connsiteX27" fmla="*/ 43891 w 2399385"/>
              <a:gd name="connsiteY27" fmla="*/ 790042 h 811987"/>
              <a:gd name="connsiteX28" fmla="*/ 0 w 2399385"/>
              <a:gd name="connsiteY28" fmla="*/ 811987 h 8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9385" h="811987">
                <a:moveTo>
                  <a:pt x="2399385" y="321869"/>
                </a:moveTo>
                <a:lnTo>
                  <a:pt x="2267712" y="380391"/>
                </a:lnTo>
                <a:lnTo>
                  <a:pt x="2084832" y="416967"/>
                </a:lnTo>
                <a:lnTo>
                  <a:pt x="1975104" y="460858"/>
                </a:lnTo>
                <a:lnTo>
                  <a:pt x="1887321" y="468173"/>
                </a:lnTo>
                <a:lnTo>
                  <a:pt x="1814169" y="482803"/>
                </a:lnTo>
                <a:lnTo>
                  <a:pt x="1682496" y="460858"/>
                </a:lnTo>
                <a:lnTo>
                  <a:pt x="1580083" y="431597"/>
                </a:lnTo>
                <a:lnTo>
                  <a:pt x="1536192" y="365760"/>
                </a:lnTo>
                <a:lnTo>
                  <a:pt x="1492301" y="299923"/>
                </a:lnTo>
                <a:lnTo>
                  <a:pt x="1448409" y="256032"/>
                </a:lnTo>
                <a:lnTo>
                  <a:pt x="1360627" y="182880"/>
                </a:lnTo>
                <a:lnTo>
                  <a:pt x="1272845" y="160935"/>
                </a:lnTo>
                <a:lnTo>
                  <a:pt x="1236269" y="160935"/>
                </a:lnTo>
                <a:lnTo>
                  <a:pt x="1155801" y="124359"/>
                </a:lnTo>
                <a:lnTo>
                  <a:pt x="1038758" y="73152"/>
                </a:lnTo>
                <a:lnTo>
                  <a:pt x="855878" y="0"/>
                </a:lnTo>
                <a:lnTo>
                  <a:pt x="716889" y="65837"/>
                </a:lnTo>
                <a:lnTo>
                  <a:pt x="475488" y="131674"/>
                </a:lnTo>
                <a:lnTo>
                  <a:pt x="226771" y="197511"/>
                </a:lnTo>
                <a:lnTo>
                  <a:pt x="168249" y="299923"/>
                </a:lnTo>
                <a:lnTo>
                  <a:pt x="138989" y="402336"/>
                </a:lnTo>
                <a:lnTo>
                  <a:pt x="131673" y="490119"/>
                </a:lnTo>
                <a:lnTo>
                  <a:pt x="80467" y="541325"/>
                </a:lnTo>
                <a:lnTo>
                  <a:pt x="73152" y="629107"/>
                </a:lnTo>
                <a:lnTo>
                  <a:pt x="73152" y="672999"/>
                </a:lnTo>
                <a:lnTo>
                  <a:pt x="58521" y="753466"/>
                </a:lnTo>
                <a:lnTo>
                  <a:pt x="43891" y="790042"/>
                </a:lnTo>
                <a:lnTo>
                  <a:pt x="0" y="811987"/>
                </a:lnTo>
              </a:path>
            </a:pathLst>
          </a:custGeom>
          <a:ln w="190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The Levites: the sons of </a:t>
            </a:r>
            <a:r>
              <a:rPr lang="en-US" sz="3200" i="1" dirty="0" err="1" smtClean="0">
                <a:solidFill>
                  <a:schemeClr val="bg1"/>
                </a:solidFill>
                <a:latin typeface="+mj-lt"/>
              </a:rPr>
              <a:t>Jeshua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sz="3200" i="1" dirty="0" err="1" smtClean="0">
                <a:solidFill>
                  <a:schemeClr val="bg1"/>
                </a:solidFill>
                <a:latin typeface="+mj-lt"/>
              </a:rPr>
              <a:t>Kadmiel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, of the sons of </a:t>
            </a:r>
            <a:r>
              <a:rPr lang="en-US" sz="3200" i="1" dirty="0" err="1" smtClean="0">
                <a:solidFill>
                  <a:schemeClr val="bg1"/>
                </a:solidFill>
                <a:latin typeface="+mj-lt"/>
              </a:rPr>
              <a:t>Hodaviah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, seventy-four.</a:t>
            </a:r>
            <a:endParaRPr lang="en-US" sz="3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Ezra 2.4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6670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Only 74 of the almost 50,000 returnees were Levites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 smtClean="0">
                <a:latin typeface="+mj-lt"/>
              </a:rPr>
              <a:t>1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When the </a:t>
            </a:r>
            <a:r>
              <a:rPr lang="en-US" sz="26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 your God brings you into the land which you go to possess, and has cast out many nations before you, the Hittites and the </a:t>
            </a:r>
            <a:r>
              <a:rPr lang="en-US" sz="2600" i="1" dirty="0" err="1" smtClean="0">
                <a:solidFill>
                  <a:schemeClr val="bg1"/>
                </a:solidFill>
                <a:latin typeface="+mj-lt"/>
              </a:rPr>
              <a:t>Girgashites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 and the Amorites and the Canaanites and the </a:t>
            </a:r>
            <a:r>
              <a:rPr lang="en-US" sz="2600" i="1" dirty="0" err="1" smtClean="0">
                <a:solidFill>
                  <a:schemeClr val="bg1"/>
                </a:solidFill>
                <a:latin typeface="+mj-lt"/>
              </a:rPr>
              <a:t>Perizzites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 and the </a:t>
            </a:r>
            <a:r>
              <a:rPr lang="en-US" sz="2600" i="1" dirty="0" err="1" smtClean="0">
                <a:solidFill>
                  <a:schemeClr val="bg1"/>
                </a:solidFill>
                <a:latin typeface="+mj-lt"/>
              </a:rPr>
              <a:t>Hivites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 and the </a:t>
            </a:r>
            <a:r>
              <a:rPr lang="en-US" sz="2600" i="1" dirty="0" err="1" smtClean="0">
                <a:solidFill>
                  <a:schemeClr val="bg1"/>
                </a:solidFill>
                <a:latin typeface="+mj-lt"/>
              </a:rPr>
              <a:t>Jebusites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, seven nations greater and mightier than you,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aseline="30000" dirty="0" smtClean="0">
                <a:latin typeface="+mj-lt"/>
              </a:rPr>
              <a:t>2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and when the </a:t>
            </a:r>
            <a:r>
              <a:rPr lang="en-US" sz="26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 your God delivers them over to you, you shall conquer them and utterly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Deuteronomy 7.1-4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2550"/>
            <a:ext cx="5867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destroy them. You shall make no covenant with them nor show mercy to them.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aseline="30000" dirty="0" smtClean="0">
                <a:latin typeface="+mj-lt"/>
              </a:rPr>
              <a:t>3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Nor shall you make marriages with them. You shall not give your daughter to their son, nor take their daughter for your son.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baseline="30000" dirty="0" smtClean="0">
                <a:latin typeface="+mj-lt"/>
              </a:rPr>
              <a:t>4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For they will turn your sons away from following Me, to serve other gods; so the anger of the </a:t>
            </a:r>
            <a:r>
              <a:rPr lang="en-US" sz="26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 will be aroused against you and destroy you suddenly.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endParaRPr lang="en-US" sz="26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For I desire mercy and not sacrifice,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And the knowledge of God more than burnt offerings.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Hosea 6.6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Pagan wives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~ KJV,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strange wives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For there is nothing covered that will not be revealed, nor hidden that will not be known.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Luke 12.2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Or do you not know that your body is the temple of the Holy Spirit who is in you, whom you have from God, and you are not your own?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1 Corinthians 6.19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184223" y="794479"/>
            <a:ext cx="1034322" cy="509666"/>
          </a:xfrm>
          <a:prstGeom prst="parallelogram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5249013" y="781989"/>
            <a:ext cx="1034322" cy="509666"/>
          </a:xfrm>
          <a:prstGeom prst="parallelogram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3557643" y="2238519"/>
            <a:ext cx="1034322" cy="509666"/>
          </a:xfrm>
          <a:prstGeom prst="parallelogram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Do you not know that you are the temple of  God and that the Spirit of God dwells in you?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1 Corinthians 3.16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644" y="2648202"/>
            <a:ext cx="559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Magneto" pitchFamily="82" charset="0"/>
              </a:rPr>
              <a:t>You</a:t>
            </a:r>
            <a:r>
              <a:rPr lang="en-US" sz="3200" dirty="0" smtClean="0">
                <a:latin typeface="Magneto" pitchFamily="82" charset="0"/>
              </a:rPr>
              <a:t> is plural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" grpId="0"/>
      <p:bldP spid="4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" y="685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Two distinct periods: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136" y="1231392"/>
            <a:ext cx="5608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Chapters 1-6 </a:t>
            </a:r>
            <a:r>
              <a:rPr lang="en-US" sz="3200" dirty="0" smtClean="0">
                <a:latin typeface="+mj-lt"/>
              </a:rPr>
              <a:t>~ 538-515 BC – rebuilding the Temple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" y="3276600"/>
            <a:ext cx="5608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Chapters 7-10 </a:t>
            </a:r>
            <a:r>
              <a:rPr lang="en-US" sz="3200" dirty="0" smtClean="0">
                <a:latin typeface="+mj-lt"/>
              </a:rPr>
              <a:t>~ 458 BC – Ezra's return from Babylon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18816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Cyrus’ decree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800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Xerxes’ decree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" grpId="0"/>
      <p:bldP spid="4" grpId="1"/>
      <p:bldP spid="4" grpId="2"/>
      <p:bldP spid="6" grpId="0"/>
      <p:bldP spid="6" grpId="1"/>
      <p:bldP spid="7" grpId="0"/>
      <p:bldP spid="7" grpId="1"/>
      <p:bldP spid="7" grpId="2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" y="685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Written in Aramaic: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136" y="1231392"/>
            <a:ext cx="56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4:18-6:18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" y="1676400"/>
            <a:ext cx="56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7:12-26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" grpId="0"/>
      <p:bldP spid="4" grpId="1"/>
      <p:bldP spid="4" grpId="2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10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For thus says the </a:t>
            </a:r>
            <a:r>
              <a:rPr lang="en-US" sz="28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: After seventy years are completed at Babylon, I will visit you and perform My good word toward you, and cause you to return to this place.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Jeremiah 29.10-11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40024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latin typeface="+mj-lt"/>
              </a:rPr>
              <a:t>               11 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For I know the thoughts that I think toward you, says the </a:t>
            </a:r>
            <a:r>
              <a:rPr lang="en-US" sz="28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, thoughts of peace and not of evil, to give you a future and a hope.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7200" y="1815026"/>
            <a:ext cx="7315200" cy="533400"/>
            <a:chOff x="457200" y="838200"/>
            <a:chExt cx="7315200" cy="533400"/>
          </a:xfrm>
        </p:grpSpPr>
        <p:grpSp>
          <p:nvGrpSpPr>
            <p:cNvPr id="19" name="Group 18"/>
            <p:cNvGrpSpPr/>
            <p:nvPr/>
          </p:nvGrpSpPr>
          <p:grpSpPr>
            <a:xfrm>
              <a:off x="457200" y="838200"/>
              <a:ext cx="7315200" cy="533400"/>
              <a:chOff x="457200" y="838200"/>
              <a:chExt cx="73152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200" y="838200"/>
                <a:ext cx="7315200" cy="533400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20193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11049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7625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38481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9337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56769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1300" y="1104900"/>
                <a:ext cx="5334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866900" y="902525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675 BC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8875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575 BC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07675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475 BC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4600" y="914400"/>
              <a:ext cx="1066800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375 BC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56633" y="4104319"/>
            <a:ext cx="15240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1</a:t>
            </a:r>
            <a:r>
              <a:rPr lang="en-US" sz="1600" baseline="30000" dirty="0" smtClean="0">
                <a:latin typeface="Magneto" pitchFamily="82" charset="0"/>
              </a:rPr>
              <a:t>st</a:t>
            </a:r>
            <a:r>
              <a:rPr lang="en-US" sz="1600" dirty="0" smtClean="0">
                <a:latin typeface="Magneto" pitchFamily="82" charset="0"/>
              </a:rPr>
              <a:t> Return of Exiles</a:t>
            </a:r>
          </a:p>
          <a:p>
            <a:pPr algn="ctr"/>
            <a:r>
              <a:rPr lang="en-US" sz="1600" dirty="0" smtClean="0">
                <a:latin typeface="Magneto" pitchFamily="82" charset="0"/>
              </a:rPr>
              <a:t>537 BC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42360" y="4104317"/>
            <a:ext cx="153924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Completion of </a:t>
            </a:r>
            <a:r>
              <a:rPr lang="en-US" sz="1600" dirty="0" err="1" smtClean="0">
                <a:latin typeface="Magneto" pitchFamily="82" charset="0"/>
              </a:rPr>
              <a:t>Temeple</a:t>
            </a:r>
            <a:r>
              <a:rPr lang="en-US" sz="1600" dirty="0" smtClean="0">
                <a:latin typeface="Magneto" pitchFamily="82" charset="0"/>
              </a:rPr>
              <a:t> 515 BC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Timeline of 70 year captivity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9600" y="688621"/>
            <a:ext cx="184855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1</a:t>
            </a:r>
            <a:r>
              <a:rPr lang="en-US" sz="1600" baseline="30000" dirty="0" smtClean="0">
                <a:latin typeface="Magneto" pitchFamily="82" charset="0"/>
              </a:rPr>
              <a:t>st</a:t>
            </a:r>
            <a:r>
              <a:rPr lang="en-US" sz="1600" dirty="0" smtClean="0">
                <a:latin typeface="Magneto" pitchFamily="82" charset="0"/>
              </a:rPr>
              <a:t> Deportation 605 BC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16200000" flipH="1">
            <a:off x="2223889" y="1358481"/>
            <a:ext cx="476380" cy="3062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 rot="10800000" flipH="1">
            <a:off x="2743200" y="2438399"/>
            <a:ext cx="1143000" cy="1600200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rot="10800000">
            <a:off x="3048000" y="2438400"/>
            <a:ext cx="1143000" cy="1600200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249168" y="685800"/>
            <a:ext cx="191719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Magneto" pitchFamily="82" charset="0"/>
              </a:rPr>
              <a:t>2</a:t>
            </a:r>
            <a:r>
              <a:rPr lang="en-US" sz="1600" baseline="30000" dirty="0" smtClean="0">
                <a:latin typeface="Magneto" pitchFamily="82" charset="0"/>
              </a:rPr>
              <a:t>nd</a:t>
            </a:r>
            <a:r>
              <a:rPr lang="en-US" sz="1600" dirty="0" smtClean="0">
                <a:latin typeface="Magneto" pitchFamily="82" charset="0"/>
              </a:rPr>
              <a:t> Deportation 586 BC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2967854" y="1350721"/>
            <a:ext cx="476380" cy="31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2" grpId="0" animBg="1"/>
      <p:bldP spid="52" grpId="1" animBg="1"/>
      <p:bldP spid="73" grpId="0" animBg="1"/>
      <p:bldP spid="73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30000" dirty="0" smtClean="0">
                <a:latin typeface="+mj-lt"/>
              </a:rPr>
              <a:t>28</a:t>
            </a:r>
            <a:r>
              <a:rPr lang="en-US" sz="2600" dirty="0" smtClean="0">
                <a:latin typeface="+mj-lt"/>
              </a:rPr>
              <a:t> 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Who says of Cyrus, ‘He is My shepherd,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And he shall perform all My pleasure,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Saying to Jerusalem, “You shall be built,”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And to the temple, “Your foundation shall be laid.” ’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baseline="30000" dirty="0" smtClean="0">
                <a:latin typeface="+mj-lt"/>
              </a:rPr>
              <a:t>1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Thus says the </a:t>
            </a:r>
            <a:r>
              <a:rPr lang="en-US" sz="26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 to His anointed,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To Cyrus, whose right hand I have held— </a:t>
            </a: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To subdue nations before him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702293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And loose the armor of kings,</a:t>
            </a: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To open before him the double doors,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So that the gates will not be shut: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baseline="30000" dirty="0" smtClean="0">
                <a:latin typeface="+mj-lt"/>
              </a:rPr>
              <a:t>2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I will go before you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And make the crooked places straight;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I will break in pieces the gates of bronze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And cut the bars of iron.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baseline="30000" dirty="0" smtClean="0">
                <a:latin typeface="+mj-lt"/>
              </a:rPr>
              <a:t>3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I will give you the treasures of darkness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685800"/>
            <a:ext cx="5867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And hidden riches of secret places,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That you may know that I, the </a:t>
            </a:r>
            <a:r>
              <a:rPr lang="en-US" sz="2600" i="1" cap="small" dirty="0" smtClean="0">
                <a:solidFill>
                  <a:schemeClr val="bg1"/>
                </a:solidFill>
                <a:latin typeface="+mj-lt"/>
              </a:rPr>
              <a:t>Lord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,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Who call you by your name,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Am the God of Israel.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baseline="30000" dirty="0" smtClean="0">
                <a:latin typeface="+mj-lt"/>
              </a:rPr>
              <a:t>4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For Jacob My servant’s sake,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And Israel My elect,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I have even called you by your name; 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bg1"/>
                </a:solidFill>
                <a:latin typeface="+mj-lt"/>
              </a:rPr>
              <a:t>I have named you, though you have not known Me</a:t>
            </a:r>
            <a:endParaRPr lang="en-US" sz="2600" dirty="0" smtClean="0">
              <a:latin typeface="+mj-lt"/>
            </a:endParaRPr>
          </a:p>
          <a:p>
            <a:endParaRPr lang="en-US" sz="2600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Isaiah 44:28-45:4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05801" y="175729"/>
            <a:ext cx="435119" cy="22626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EZRA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The Cyrus’ Cylinder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 t="9212" b="12111"/>
          <a:stretch>
            <a:fillRect/>
          </a:stretch>
        </p:blipFill>
        <p:spPr bwMode="auto">
          <a:xfrm>
            <a:off x="457200" y="1390980"/>
            <a:ext cx="5867400" cy="36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Magnet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3077</TotalTime>
  <Words>727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84</cp:revision>
  <dcterms:created xsi:type="dcterms:W3CDTF">2009-07-10T02:23:43Z</dcterms:created>
  <dcterms:modified xsi:type="dcterms:W3CDTF">2009-07-13T15:46:45Z</dcterms:modified>
</cp:coreProperties>
</file>